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9"/>
  </p:notesMasterIdLst>
  <p:sldIdLst>
    <p:sldId id="256" r:id="rId2"/>
    <p:sldId id="302" r:id="rId3"/>
    <p:sldId id="301" r:id="rId4"/>
    <p:sldId id="271" r:id="rId5"/>
    <p:sldId id="257" r:id="rId6"/>
    <p:sldId id="258" r:id="rId7"/>
    <p:sldId id="259" r:id="rId8"/>
    <p:sldId id="289" r:id="rId9"/>
    <p:sldId id="288" r:id="rId10"/>
    <p:sldId id="260" r:id="rId11"/>
    <p:sldId id="272" r:id="rId12"/>
    <p:sldId id="261" r:id="rId13"/>
    <p:sldId id="262" r:id="rId14"/>
    <p:sldId id="263" r:id="rId15"/>
    <p:sldId id="265" r:id="rId16"/>
    <p:sldId id="264" r:id="rId17"/>
    <p:sldId id="266" r:id="rId18"/>
    <p:sldId id="267" r:id="rId19"/>
    <p:sldId id="273" r:id="rId20"/>
    <p:sldId id="274" r:id="rId21"/>
    <p:sldId id="275" r:id="rId22"/>
    <p:sldId id="276" r:id="rId23"/>
    <p:sldId id="268" r:id="rId24"/>
    <p:sldId id="269" r:id="rId25"/>
    <p:sldId id="270" r:id="rId26"/>
    <p:sldId id="278" r:id="rId27"/>
    <p:sldId id="277" r:id="rId28"/>
    <p:sldId id="295" r:id="rId29"/>
    <p:sldId id="294" r:id="rId30"/>
    <p:sldId id="279" r:id="rId31"/>
    <p:sldId id="296" r:id="rId32"/>
    <p:sldId id="297" r:id="rId33"/>
    <p:sldId id="280" r:id="rId34"/>
    <p:sldId id="281" r:id="rId35"/>
    <p:sldId id="292" r:id="rId36"/>
    <p:sldId id="293" r:id="rId37"/>
    <p:sldId id="282" r:id="rId38"/>
    <p:sldId id="283" r:id="rId39"/>
    <p:sldId id="284" r:id="rId40"/>
    <p:sldId id="299" r:id="rId41"/>
    <p:sldId id="286" r:id="rId42"/>
    <p:sldId id="287" r:id="rId43"/>
    <p:sldId id="290" r:id="rId44"/>
    <p:sldId id="291" r:id="rId45"/>
    <p:sldId id="300" r:id="rId46"/>
    <p:sldId id="303" r:id="rId47"/>
    <p:sldId id="298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B399A-DC6C-48E6-BF1C-AAFD33E0EF59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6BA8F-03BA-4521-A1C7-02A9FCDFD7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37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06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globalização econômica, </a:t>
            </a:r>
            <a:r>
              <a:rPr lang="pt-BR" dirty="0" err="1" smtClean="0"/>
              <a:t>tecnocientífica</a:t>
            </a:r>
            <a:r>
              <a:rPr lang="pt-BR" dirty="0" smtClean="0"/>
              <a:t> e cultural gera uma reestruturação das relações humanas.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48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globalização econômica, </a:t>
            </a:r>
            <a:r>
              <a:rPr lang="pt-BR" dirty="0" err="1" smtClean="0"/>
              <a:t>tecnocientífica</a:t>
            </a:r>
            <a:r>
              <a:rPr lang="pt-BR" dirty="0" smtClean="0"/>
              <a:t> e cultural gera uma reestruturação das relações humanas.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4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globalização econômica, </a:t>
            </a:r>
            <a:r>
              <a:rPr lang="pt-BR" dirty="0" err="1" smtClean="0"/>
              <a:t>tecnocientífica</a:t>
            </a:r>
            <a:r>
              <a:rPr lang="pt-BR" dirty="0" smtClean="0"/>
              <a:t> e cultural gera uma reestruturação das relações humanas.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52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 uma formulação jurídica que abraça os anseios da sociedade e se coloca a serviço da cidadania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2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1970.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25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Ao longo da história, a estrutura da sociedade deixou de ser piramidal, mas essa postura “paternalista”, ou seja, na qual os profissionais da saúde são considerados “pais”, ou melhores que os seus pacientes, ainda hoje é percebida com frequência.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46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 fato colaborou para a perda do entendimento de que o paciente é uma pessoa única e que deve ser considerado em sua totalidade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9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mudança de foco dos profissionais do “doente” para a “doença”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ser único, que é uma totalidade e dotado de dignidade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454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Preocupação com os conflitos morais vinculados a prática e a pesquisa na área da saúde</a:t>
            </a:r>
          </a:p>
          <a:p>
            <a:r>
              <a:rPr lang="pt-BR" dirty="0" smtClean="0"/>
              <a:t>Relatório </a:t>
            </a:r>
            <a:r>
              <a:rPr lang="pt-BR" dirty="0" err="1" smtClean="0"/>
              <a:t>Belmont</a:t>
            </a:r>
            <a:r>
              <a:rPr lang="pt-BR" dirty="0" smtClean="0"/>
              <a:t>:</a:t>
            </a:r>
            <a:r>
              <a:rPr lang="pt-BR" baseline="0" dirty="0" smtClean="0"/>
              <a:t> ética </a:t>
            </a:r>
            <a:r>
              <a:rPr lang="pt-BR" baseline="0" dirty="0" err="1" smtClean="0"/>
              <a:t>principialista</a:t>
            </a:r>
            <a:r>
              <a:rPr lang="pt-BR" baseline="0" dirty="0" smtClean="0"/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três princípios básicos publicados no Relatório </a:t>
            </a:r>
            <a:r>
              <a:rPr lang="pt-B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Belmont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 autonomia, beneficência e justiça.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0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globalização econômica, </a:t>
            </a:r>
            <a:r>
              <a:rPr lang="pt-BR" dirty="0" err="1" smtClean="0"/>
              <a:t>tecnocientífica</a:t>
            </a:r>
            <a:r>
              <a:rPr lang="pt-BR" dirty="0" smtClean="0"/>
              <a:t> e cultural gera uma reestruturação das relações humanas.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39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globalização econômica, </a:t>
            </a:r>
            <a:r>
              <a:rPr lang="pt-BR" dirty="0" err="1" smtClean="0"/>
              <a:t>tecnocientífica</a:t>
            </a:r>
            <a:r>
              <a:rPr lang="pt-BR" dirty="0" smtClean="0"/>
              <a:t> e cultural gera uma reestruturação das relações humanas.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6BA8F-03BA-4521-A1C7-02A9FCDFD7D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75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3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18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1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1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1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8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47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09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0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4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2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4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8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5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FAB8BA-AA56-4E04-9275-77C6A48A0DAD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C9DE23-E926-41D7-A989-38126AA102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Ética em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Prof. William C. </a:t>
            </a:r>
            <a:r>
              <a:rPr lang="pt-BR" dirty="0" err="1" smtClean="0"/>
              <a:t>Meschial</a:t>
            </a:r>
            <a:endParaRPr lang="pt-BR" dirty="0" smtClean="0"/>
          </a:p>
          <a:p>
            <a:r>
              <a:rPr lang="pt-BR" dirty="0" smtClean="0"/>
              <a:t>Enfermeiro e Mestre em Enfermagem pela UEM</a:t>
            </a:r>
          </a:p>
          <a:p>
            <a:r>
              <a:rPr lang="pt-BR" dirty="0" smtClean="0"/>
              <a:t>Doutorando em Enfermagem pela UEM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0" y="234002"/>
            <a:ext cx="44862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56038" y="2295895"/>
            <a:ext cx="94799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P</a:t>
            </a:r>
            <a:r>
              <a:rPr lang="pt-BR" sz="4000" dirty="0" smtClean="0"/>
              <a:t>arte da filosofia que estuda os problemas de conduta humana. </a:t>
            </a:r>
          </a:p>
          <a:p>
            <a:pPr algn="ctr"/>
            <a:r>
              <a:rPr lang="pt-BR" sz="4000" dirty="0" smtClean="0"/>
              <a:t>Normas, regras e deveres que determinam o comportamento de um grupo social ou profissional </a:t>
            </a:r>
            <a:r>
              <a:rPr lang="pt-BR" dirty="0" smtClean="0"/>
              <a:t>(FORTES, 1998; MARCOS, 1999).</a:t>
            </a:r>
            <a:endParaRPr lang="pt-BR" sz="2800" dirty="0"/>
          </a:p>
        </p:txBody>
      </p:sp>
      <p:sp>
        <p:nvSpPr>
          <p:cNvPr id="10" name="Espaço Reservado para Conteúdo 4"/>
          <p:cNvSpPr>
            <a:spLocks noGrp="1"/>
          </p:cNvSpPr>
          <p:nvPr>
            <p:ph idx="1"/>
          </p:nvPr>
        </p:nvSpPr>
        <p:spPr>
          <a:xfrm>
            <a:off x="1234763" y="2577795"/>
            <a:ext cx="9601196" cy="2272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dirty="0" smtClean="0"/>
              <a:t>Ramo da </a:t>
            </a:r>
            <a:r>
              <a:rPr lang="pt-BR" sz="4000" dirty="0"/>
              <a:t>filosofia onde se estuda os valores morais que conduzem a humanidade dentro de princípios </a:t>
            </a:r>
            <a:r>
              <a:rPr lang="pt-BR" sz="4000" dirty="0" smtClean="0"/>
              <a:t>ideais</a:t>
            </a:r>
            <a:r>
              <a:rPr lang="pt-BR" sz="4000" dirty="0"/>
              <a:t> </a:t>
            </a:r>
            <a:r>
              <a:rPr lang="pt-BR" sz="1900" dirty="0" smtClean="0"/>
              <a:t>(MICHAELIS</a:t>
            </a:r>
            <a:r>
              <a:rPr lang="pt-BR" sz="1900" dirty="0"/>
              <a:t>, 1998).</a:t>
            </a:r>
          </a:p>
          <a:p>
            <a:pPr marL="0" indent="0" algn="ctr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7197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da 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R</a:t>
            </a:r>
            <a:r>
              <a:rPr lang="pt-BR" sz="3200" dirty="0" smtClean="0"/>
              <a:t>amo </a:t>
            </a:r>
            <a:r>
              <a:rPr lang="pt-BR" sz="3200" dirty="0"/>
              <a:t>da filosofia prática que tem </a:t>
            </a:r>
            <a:r>
              <a:rPr lang="pt-BR" sz="3200" dirty="0" smtClean="0"/>
              <a:t>como propósito </a:t>
            </a:r>
            <a:r>
              <a:rPr lang="pt-BR" sz="3200" dirty="0"/>
              <a:t>refletir sobre o </a:t>
            </a:r>
            <a:r>
              <a:rPr lang="pt-BR" sz="3200" b="1" dirty="0"/>
              <a:t>agir humano</a:t>
            </a:r>
            <a:r>
              <a:rPr lang="pt-BR" sz="3200" dirty="0"/>
              <a:t> e suas </a:t>
            </a:r>
            <a:r>
              <a:rPr lang="pt-BR" sz="3200" b="1" dirty="0" smtClean="0"/>
              <a:t>finalidades</a:t>
            </a:r>
            <a:r>
              <a:rPr lang="pt-BR" sz="3200" dirty="0" smtClean="0"/>
              <a:t>; o </a:t>
            </a:r>
            <a:r>
              <a:rPr lang="pt-BR" sz="3200" dirty="0"/>
              <a:t>estudo dos </a:t>
            </a:r>
            <a:r>
              <a:rPr lang="pt-BR" sz="3200" b="1" dirty="0"/>
              <a:t>conflitos</a:t>
            </a:r>
            <a:r>
              <a:rPr lang="pt-BR" sz="3200" dirty="0"/>
              <a:t> entre aquilo que </a:t>
            </a:r>
            <a:r>
              <a:rPr lang="pt-BR" sz="3200" dirty="0" smtClean="0"/>
              <a:t>podemos considerar </a:t>
            </a:r>
            <a:r>
              <a:rPr lang="pt-BR" sz="3200" dirty="0"/>
              <a:t>como </a:t>
            </a:r>
            <a:r>
              <a:rPr lang="pt-BR" sz="3200" b="1" dirty="0"/>
              <a:t>moralmente justificável</a:t>
            </a:r>
            <a:r>
              <a:rPr lang="pt-BR" sz="3200" dirty="0"/>
              <a:t> e aquilo </a:t>
            </a:r>
            <a:r>
              <a:rPr lang="pt-BR" sz="3200" dirty="0" smtClean="0"/>
              <a:t>que não </a:t>
            </a:r>
            <a:r>
              <a:rPr lang="pt-BR" sz="3200" dirty="0"/>
              <a:t>pode ser assim </a:t>
            </a:r>
            <a:r>
              <a:rPr lang="pt-BR" sz="3200" dirty="0" smtClean="0"/>
              <a:t>considerado (BUB, 2005).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971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3" y="2556932"/>
            <a:ext cx="11246588" cy="27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Implicações para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Discussão multidisciplinar (educação, direito, sociologia, teologia, saúde).</a:t>
            </a:r>
          </a:p>
          <a:p>
            <a:endParaRPr lang="pt-BR" sz="3200" dirty="0" smtClean="0"/>
          </a:p>
          <a:p>
            <a:r>
              <a:rPr lang="pt-BR" sz="3200" dirty="0"/>
              <a:t>O progresso científico não é um mal, mas a “verdade científica” NÃO pode substituir a ética.</a:t>
            </a:r>
          </a:p>
        </p:txBody>
      </p:sp>
    </p:spTree>
    <p:extLst>
      <p:ext uri="{BB962C8B-B14F-4D97-AF65-F5344CB8AC3E}">
        <p14:creationId xmlns:p14="http://schemas.microsoft.com/office/powerpoint/2010/main" val="3042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histórico e relações assistenciais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O paternalismo hipocrático</a:t>
            </a:r>
          </a:p>
          <a:p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" y="3334417"/>
            <a:ext cx="11041039" cy="24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histórico e relações assistenciais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b="1" dirty="0" smtClean="0"/>
              <a:t>O Cartesianismo</a:t>
            </a:r>
          </a:p>
          <a:p>
            <a:r>
              <a:rPr lang="pt-BR" sz="3200" dirty="0"/>
              <a:t>Estabelecido por René Descartes no século </a:t>
            </a:r>
            <a:r>
              <a:rPr lang="pt-BR" sz="3200" dirty="0" smtClean="0"/>
              <a:t>XVII</a:t>
            </a:r>
          </a:p>
          <a:p>
            <a:r>
              <a:rPr lang="pt-BR" sz="3200" dirty="0" smtClean="0"/>
              <a:t> O </a:t>
            </a:r>
            <a:r>
              <a:rPr lang="pt-BR" sz="3200" dirty="0"/>
              <a:t>método </a:t>
            </a:r>
            <a:r>
              <a:rPr lang="pt-BR" sz="3200" dirty="0" smtClean="0"/>
              <a:t>cartesiano, </a:t>
            </a:r>
            <a:r>
              <a:rPr lang="pt-BR" sz="3200" dirty="0"/>
              <a:t>ao propor a fragmentação do saber (com a divisão do “todo” “em partes” para estudá-las isoladamente), </a:t>
            </a:r>
            <a:r>
              <a:rPr lang="pt-BR" sz="3200" dirty="0" smtClean="0"/>
              <a:t>contribuiu </a:t>
            </a:r>
            <a:r>
              <a:rPr lang="pt-BR" sz="3200" dirty="0"/>
              <a:t>para o desenvolvimento da ciência</a:t>
            </a:r>
            <a:r>
              <a:rPr lang="pt-BR" sz="3200" dirty="0" smtClean="0"/>
              <a:t>.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Entretanto, o cartesianismo gerou a superespecialização do saber, entre os quais o saber na área da saúde.</a:t>
            </a:r>
            <a:endParaRPr lang="pt-BR" sz="32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67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histórico e relações assistenciais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 descoberta dos microrganismos e a consequente ênfase no estudo da doença</a:t>
            </a:r>
          </a:p>
          <a:p>
            <a:endParaRPr lang="pt-BR" sz="2800" dirty="0" smtClean="0"/>
          </a:p>
          <a:p>
            <a:r>
              <a:rPr lang="pt-BR" sz="2800" dirty="0" smtClean="0"/>
              <a:t>No </a:t>
            </a:r>
            <a:r>
              <a:rPr lang="pt-BR" sz="2800" dirty="0"/>
              <a:t>século XIX, com a evolução dos microscópios, os cientistas Louis Pasteur e Robert Koch iniciaram uma nova fase na evolução da ciência: a descoberta e o estudo dos microrganismos. </a:t>
            </a:r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34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 atuais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dirty="0" smtClean="0"/>
              <a:t>Avanço na ciência </a:t>
            </a:r>
            <a:r>
              <a:rPr lang="pt-BR" sz="3200" i="1" dirty="0" smtClean="0"/>
              <a:t>X</a:t>
            </a:r>
            <a:r>
              <a:rPr lang="pt-BR" sz="3200" dirty="0" smtClean="0"/>
              <a:t> desumanização da assistência ao paciente</a:t>
            </a:r>
          </a:p>
          <a:p>
            <a:pPr algn="ctr"/>
            <a:endParaRPr lang="pt-BR" sz="3200" dirty="0"/>
          </a:p>
          <a:p>
            <a:pPr marL="0" indent="0" algn="ctr">
              <a:buNone/>
            </a:pPr>
            <a:r>
              <a:rPr lang="pt-BR" sz="3200" dirty="0" smtClean="0"/>
              <a:t>Quais ações vêm sendo adotadas para reverter esse quadro?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91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Fundamento Ético</a:t>
            </a:r>
            <a:endParaRPr lang="pt-BR" dirty="0"/>
          </a:p>
        </p:txBody>
      </p:sp>
      <p:pic>
        <p:nvPicPr>
          <p:cNvPr id="1026" name="Picture 2" descr="Resultado de imagem para fundaÃ§Ã£o predi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61" y="2612054"/>
            <a:ext cx="478433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6096000" y="4681182"/>
            <a:ext cx="3484728" cy="1364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305266" y="5049672"/>
            <a:ext cx="297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“Pessoa humana”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41743" y="2879678"/>
            <a:ext cx="331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Dilemas éticos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580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 X Moralidade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ética </a:t>
            </a:r>
            <a:r>
              <a:rPr lang="pt-BR" sz="2800" dirty="0" smtClean="0"/>
              <a:t>é uma </a:t>
            </a:r>
            <a:r>
              <a:rPr lang="pt-BR" sz="2800" dirty="0"/>
              <a:t>tentativa de compreender sistematicamente </a:t>
            </a:r>
            <a:r>
              <a:rPr lang="pt-BR" sz="2800" dirty="0" smtClean="0"/>
              <a:t>a natureza </a:t>
            </a:r>
            <a:r>
              <a:rPr lang="pt-BR" sz="2800" dirty="0"/>
              <a:t>da moralidade e o que ela exige de </a:t>
            </a:r>
            <a:r>
              <a:rPr lang="pt-BR" sz="2800" dirty="0" smtClean="0"/>
              <a:t>nós.</a:t>
            </a:r>
          </a:p>
          <a:p>
            <a:r>
              <a:rPr lang="pt-BR" sz="2800" dirty="0" smtClean="0"/>
              <a:t>A moralidade </a:t>
            </a:r>
            <a:r>
              <a:rPr lang="pt-BR" sz="2800" dirty="0"/>
              <a:t>é, antes de tudo, uma questão de </a:t>
            </a:r>
            <a:r>
              <a:rPr lang="pt-BR" sz="2800" dirty="0" smtClean="0"/>
              <a:t>consulta à </a:t>
            </a:r>
            <a:r>
              <a:rPr lang="pt-BR" sz="2800" dirty="0"/>
              <a:t>razão. Uma atitude moralmente aceitável é </a:t>
            </a:r>
            <a:r>
              <a:rPr lang="pt-BR" sz="2800" dirty="0" smtClean="0"/>
              <a:t>determinada pelas </a:t>
            </a:r>
            <a:r>
              <a:rPr lang="pt-BR" sz="2800" dirty="0"/>
              <a:t>melhores razões para </a:t>
            </a:r>
            <a:r>
              <a:rPr lang="pt-BR" sz="2800" dirty="0" smtClean="0"/>
              <a:t>realizá-la.</a:t>
            </a:r>
          </a:p>
          <a:p>
            <a:pPr marL="0" indent="0" algn="ctr">
              <a:buNone/>
            </a:pPr>
            <a:r>
              <a:rPr lang="pt-BR" sz="2800" dirty="0" smtClean="0"/>
              <a:t>O que significa viver moralmente?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98841" y="6488668"/>
            <a:ext cx="24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(RACHELS, 1999)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3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The Elements of Moral Philosophy (RACHELS, 1999)</a:t>
            </a:r>
            <a:br>
              <a:rPr lang="en-US" sz="3600" i="1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408831"/>
            <a:ext cx="10454185" cy="3589869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Caso </a:t>
            </a:r>
            <a:r>
              <a:rPr lang="pt-BR" sz="2000" dirty="0"/>
              <a:t>Baby </a:t>
            </a:r>
            <a:r>
              <a:rPr lang="pt-BR" sz="2000" dirty="0" smtClean="0"/>
              <a:t>Thereza: </a:t>
            </a:r>
            <a:r>
              <a:rPr lang="pt-BR" sz="2000" dirty="0"/>
              <a:t>uma menina nascida em 1992, com anencefalia</a:t>
            </a:r>
            <a:r>
              <a:rPr lang="pt-BR" sz="2000" dirty="0" smtClean="0"/>
              <a:t>. </a:t>
            </a:r>
            <a:r>
              <a:rPr lang="pt-BR" sz="2000" dirty="0"/>
              <a:t>Como não havia mais esperanças </a:t>
            </a:r>
            <a:r>
              <a:rPr lang="pt-BR" sz="2000" dirty="0" smtClean="0"/>
              <a:t>para Thereza</a:t>
            </a:r>
            <a:r>
              <a:rPr lang="pt-BR" sz="2000" dirty="0"/>
              <a:t>, seus pais resolveram, voluntariamente, doar seus órgãos para transplante. No entanto, foram impedidos porque a lei da Flórida não permitia a doação até que a </a:t>
            </a:r>
            <a:r>
              <a:rPr lang="pt-BR" sz="2000" dirty="0" smtClean="0"/>
              <a:t>pessoa fosse </a:t>
            </a:r>
            <a:r>
              <a:rPr lang="pt-BR" sz="2000" dirty="0"/>
              <a:t>considerada em morte cerebral. Mas como declarar morte cerebral em um bebê sem cérebro? </a:t>
            </a:r>
            <a:endParaRPr lang="pt-BR" sz="2000" dirty="0" smtClean="0"/>
          </a:p>
          <a:p>
            <a:pPr algn="just"/>
            <a:r>
              <a:rPr lang="pt-BR" sz="2000" dirty="0" smtClean="0"/>
              <a:t>Caso Baby </a:t>
            </a:r>
            <a:r>
              <a:rPr lang="pt-BR" sz="2000" dirty="0"/>
              <a:t>Jane </a:t>
            </a:r>
            <a:r>
              <a:rPr lang="pt-BR" sz="2000" dirty="0" smtClean="0"/>
              <a:t>Doe: </a:t>
            </a:r>
            <a:r>
              <a:rPr lang="pt-BR" sz="2000" dirty="0"/>
              <a:t>Uma menina nascida no estado de </a:t>
            </a:r>
            <a:r>
              <a:rPr lang="pt-BR" sz="2000" dirty="0" smtClean="0"/>
              <a:t>Nova Iorque</a:t>
            </a:r>
            <a:r>
              <a:rPr lang="pt-BR" sz="2000" dirty="0"/>
              <a:t>, com múltiplos defeitos, incluindo espinha bífida, motivo pelo qual seu prognóstico era bastante incerto. </a:t>
            </a:r>
            <a:endParaRPr lang="pt-BR" sz="2000" dirty="0" smtClean="0"/>
          </a:p>
          <a:p>
            <a:pPr algn="just"/>
            <a:r>
              <a:rPr lang="pt-BR" sz="2000" dirty="0" smtClean="0"/>
              <a:t>Caso Tracy </a:t>
            </a:r>
            <a:r>
              <a:rPr lang="pt-BR" sz="2000" dirty="0" err="1" smtClean="0"/>
              <a:t>Latimer</a:t>
            </a:r>
            <a:r>
              <a:rPr lang="pt-BR" sz="2000" dirty="0"/>
              <a:t>:</a:t>
            </a:r>
            <a:r>
              <a:rPr lang="pt-BR" sz="2000" dirty="0" smtClean="0"/>
              <a:t> </a:t>
            </a:r>
            <a:r>
              <a:rPr lang="pt-BR" sz="2000" dirty="0"/>
              <a:t>uma garota de 12 anos </a:t>
            </a:r>
            <a:r>
              <a:rPr lang="pt-BR" sz="2000" dirty="0" smtClean="0"/>
              <a:t>de idade</a:t>
            </a:r>
            <a:r>
              <a:rPr lang="pt-BR" sz="2000" dirty="0"/>
              <a:t>, com paralisia cerebral, que foi morta por seu pai em 1993. Na época de sua morte ela pesava menos </a:t>
            </a:r>
            <a:r>
              <a:rPr lang="pt-BR" sz="2000" dirty="0" smtClean="0"/>
              <a:t>18kg </a:t>
            </a:r>
            <a:r>
              <a:rPr lang="pt-BR" sz="2000" dirty="0"/>
              <a:t>e tinha a idade mental de um bebê de três meses.</a:t>
            </a:r>
          </a:p>
        </p:txBody>
      </p:sp>
    </p:spTree>
    <p:extLst>
      <p:ext uri="{BB962C8B-B14F-4D97-AF65-F5344CB8AC3E}">
        <p14:creationId xmlns:p14="http://schemas.microsoft.com/office/powerpoint/2010/main" val="2262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Moralidade: “[...] um esforço </a:t>
            </a:r>
            <a:r>
              <a:rPr lang="pt-BR" sz="2800" dirty="0"/>
              <a:t>para guiar a conduta das pessoas pela </a:t>
            </a:r>
            <a:r>
              <a:rPr lang="pt-BR" sz="2800" dirty="0" smtClean="0"/>
              <a:t>razão, isto </a:t>
            </a:r>
            <a:r>
              <a:rPr lang="pt-BR" sz="2800" dirty="0"/>
              <a:t>é, fazer aquilo para o qual existe a melhor </a:t>
            </a:r>
            <a:r>
              <a:rPr lang="pt-BR" sz="2800" dirty="0" smtClean="0"/>
              <a:t>razão para </a:t>
            </a:r>
            <a:r>
              <a:rPr lang="pt-BR" sz="2800" dirty="0"/>
              <a:t>fazê-lo pesando, ao mesmo tempo, os </a:t>
            </a:r>
            <a:r>
              <a:rPr lang="pt-BR" sz="2800" dirty="0" smtClean="0"/>
              <a:t>interesses de </a:t>
            </a:r>
            <a:r>
              <a:rPr lang="pt-BR" sz="2800" dirty="0"/>
              <a:t>cada indivíduo que será afetado pela conduta </a:t>
            </a:r>
            <a:r>
              <a:rPr lang="pt-BR" sz="2800" dirty="0" smtClean="0"/>
              <a:t>tomada” </a:t>
            </a:r>
            <a:r>
              <a:rPr lang="pt-BR" sz="2800" baseline="30000" dirty="0" smtClean="0"/>
              <a:t>1:19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4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Das barbáries na pesquisa ao nascimento da Bioética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4788" y="2408831"/>
            <a:ext cx="10724866" cy="3576221"/>
          </a:xfrm>
        </p:spPr>
        <p:txBody>
          <a:bodyPr>
            <a:noAutofit/>
          </a:bodyPr>
          <a:lstStyle/>
          <a:p>
            <a:r>
              <a:rPr lang="pt-BR" sz="2800" dirty="0" smtClean="0"/>
              <a:t>Julgamento de </a:t>
            </a:r>
            <a:r>
              <a:rPr lang="pt-BR" sz="2800" dirty="0" err="1" smtClean="0"/>
              <a:t>Nüremberg</a:t>
            </a:r>
            <a:r>
              <a:rPr lang="pt-BR" sz="2800" dirty="0" smtClean="0"/>
              <a:t> (1945-1946).</a:t>
            </a:r>
          </a:p>
          <a:p>
            <a:r>
              <a:rPr lang="pt-BR" sz="2800" dirty="0" smtClean="0"/>
              <a:t>Código de </a:t>
            </a:r>
            <a:r>
              <a:rPr lang="pt-BR" sz="2800" dirty="0" err="1"/>
              <a:t>Nüremberg</a:t>
            </a:r>
            <a:r>
              <a:rPr lang="pt-BR" sz="2800" dirty="0"/>
              <a:t> </a:t>
            </a:r>
            <a:r>
              <a:rPr lang="pt-BR" sz="2800" dirty="0" smtClean="0"/>
              <a:t>(1947).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/>
              <a:t>10 </a:t>
            </a:r>
            <a:r>
              <a:rPr lang="pt-BR" sz="2400" dirty="0"/>
              <a:t>itens que regulam </a:t>
            </a:r>
            <a:r>
              <a:rPr lang="pt-BR" sz="2400" dirty="0" smtClean="0"/>
              <a:t>a pesquisa </a:t>
            </a:r>
            <a:r>
              <a:rPr lang="pt-BR" sz="2400" dirty="0"/>
              <a:t>em seres </a:t>
            </a:r>
            <a:r>
              <a:rPr lang="pt-BR" sz="2400" dirty="0" smtClean="0"/>
              <a:t>humanos - Consentimento informado</a:t>
            </a:r>
          </a:p>
          <a:p>
            <a:r>
              <a:rPr lang="pt-BR" sz="2800" dirty="0" smtClean="0"/>
              <a:t>Artigo </a:t>
            </a:r>
            <a:r>
              <a:rPr lang="pt-BR" sz="2800" i="1" dirty="0" err="1"/>
              <a:t>Ethics</a:t>
            </a:r>
            <a:r>
              <a:rPr lang="pt-BR" sz="2800" i="1" dirty="0"/>
              <a:t> in </a:t>
            </a:r>
            <a:r>
              <a:rPr lang="pt-BR" sz="2800" i="1" dirty="0" err="1" smtClean="0"/>
              <a:t>Clinical</a:t>
            </a:r>
            <a:r>
              <a:rPr lang="pt-BR" sz="2800" i="1" dirty="0"/>
              <a:t> </a:t>
            </a:r>
            <a:r>
              <a:rPr lang="pt-BR" sz="2800" i="1" dirty="0" err="1" smtClean="0"/>
              <a:t>Research</a:t>
            </a:r>
            <a:r>
              <a:rPr lang="pt-BR" sz="2800" i="1" dirty="0" smtClean="0"/>
              <a:t> </a:t>
            </a:r>
            <a:r>
              <a:rPr lang="pt-BR" sz="2800" dirty="0" smtClean="0"/>
              <a:t>(BEECHER, 1966)</a:t>
            </a:r>
            <a:endParaRPr lang="pt-BR" sz="2800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/>
              <a:t>“cidadãos de segunda </a:t>
            </a:r>
            <a:r>
              <a:rPr lang="pt-BR" sz="2400" dirty="0" smtClean="0"/>
              <a:t>classe” ou </a:t>
            </a:r>
            <a:r>
              <a:rPr lang="pt-BR" sz="2400" dirty="0"/>
              <a:t>“sub-humanos” - eram </a:t>
            </a:r>
            <a:r>
              <a:rPr lang="pt-BR" sz="2400" dirty="0" smtClean="0"/>
              <a:t>internos </a:t>
            </a:r>
            <a:r>
              <a:rPr lang="pt-BR" sz="2400" dirty="0"/>
              <a:t>em </a:t>
            </a:r>
            <a:r>
              <a:rPr lang="pt-BR" sz="2400" dirty="0" smtClean="0"/>
              <a:t>hospitais de caridade</a:t>
            </a:r>
            <a:endParaRPr lang="pt-BR" sz="2400" i="1" dirty="0"/>
          </a:p>
          <a:p>
            <a:r>
              <a:rPr lang="pt-BR" sz="2800" dirty="0" smtClean="0"/>
              <a:t>Relatório </a:t>
            </a:r>
            <a:r>
              <a:rPr lang="pt-BR" sz="2800" dirty="0" err="1" smtClean="0"/>
              <a:t>Belmont</a:t>
            </a:r>
            <a:r>
              <a:rPr lang="pt-BR" sz="2800" dirty="0" smtClean="0"/>
              <a:t> (1978)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865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da Bioética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Propostos inicialmente </a:t>
            </a:r>
            <a:r>
              <a:rPr lang="pt-BR" sz="2800" dirty="0"/>
              <a:t>no Relatório </a:t>
            </a:r>
            <a:r>
              <a:rPr lang="pt-BR" sz="2800" dirty="0" err="1" smtClean="0"/>
              <a:t>Belmont</a:t>
            </a:r>
            <a:r>
              <a:rPr lang="pt-BR" sz="2800" dirty="0" smtClean="0"/>
              <a:t> (1978), </a:t>
            </a:r>
            <a:r>
              <a:rPr lang="pt-BR" sz="2800" dirty="0"/>
              <a:t>para orientar as pesquisas com seres humanos e, em 1979, </a:t>
            </a:r>
            <a:r>
              <a:rPr lang="pt-BR" sz="2800" dirty="0" err="1"/>
              <a:t>Beauchamps</a:t>
            </a:r>
            <a:r>
              <a:rPr lang="pt-BR" sz="2800" dirty="0"/>
              <a:t> e </a:t>
            </a:r>
            <a:r>
              <a:rPr lang="pt-BR" sz="2800" dirty="0" err="1"/>
              <a:t>Childress</a:t>
            </a:r>
            <a:r>
              <a:rPr lang="pt-BR" sz="2800" dirty="0"/>
              <a:t>, em sua obra </a:t>
            </a:r>
            <a:r>
              <a:rPr lang="pt-BR" sz="2800" dirty="0" err="1"/>
              <a:t>Principles</a:t>
            </a:r>
            <a:r>
              <a:rPr lang="pt-BR" sz="2800" dirty="0"/>
              <a:t> </a:t>
            </a:r>
            <a:r>
              <a:rPr lang="pt-BR" sz="2800" dirty="0" err="1"/>
              <a:t>of</a:t>
            </a:r>
            <a:r>
              <a:rPr lang="pt-BR" sz="2800" dirty="0"/>
              <a:t> </a:t>
            </a:r>
            <a:r>
              <a:rPr lang="pt-BR" sz="2800" dirty="0" err="1"/>
              <a:t>biomedical</a:t>
            </a:r>
            <a:r>
              <a:rPr lang="pt-BR" sz="2800" dirty="0"/>
              <a:t> </a:t>
            </a:r>
            <a:r>
              <a:rPr lang="pt-BR" sz="2800" dirty="0" err="1"/>
              <a:t>ethics</a:t>
            </a:r>
            <a:r>
              <a:rPr lang="pt-BR" sz="2800" dirty="0"/>
              <a:t>, estenderam a utilização deles para a prática </a:t>
            </a:r>
            <a:r>
              <a:rPr lang="pt-BR" sz="2800" dirty="0" smtClean="0"/>
              <a:t>médica.</a:t>
            </a:r>
          </a:p>
          <a:p>
            <a:r>
              <a:rPr lang="pt-BR" sz="2800" b="1" dirty="0" smtClean="0"/>
              <a:t>Beneficência/não maleficência</a:t>
            </a:r>
          </a:p>
          <a:p>
            <a:r>
              <a:rPr lang="pt-BR" sz="2800" b="1" dirty="0" smtClean="0"/>
              <a:t>Autonomia</a:t>
            </a:r>
          </a:p>
          <a:p>
            <a:r>
              <a:rPr lang="pt-BR" sz="2800" b="1" dirty="0" smtClean="0"/>
              <a:t>Justiça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150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Beneficência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Beneficência: </a:t>
            </a:r>
            <a:r>
              <a:rPr lang="pt-BR" sz="2800" dirty="0"/>
              <a:t>“fazer o </a:t>
            </a:r>
            <a:r>
              <a:rPr lang="pt-BR" sz="2800" dirty="0" smtClean="0"/>
              <a:t>bem”</a:t>
            </a:r>
          </a:p>
          <a:p>
            <a:r>
              <a:rPr lang="pt-BR" sz="2800" dirty="0"/>
              <a:t>N</a:t>
            </a:r>
            <a:r>
              <a:rPr lang="pt-BR" sz="2800" dirty="0" smtClean="0"/>
              <a:t>ão maleficência: “</a:t>
            </a:r>
            <a:r>
              <a:rPr lang="pt-BR" sz="2800" dirty="0"/>
              <a:t>evitar o mal</a:t>
            </a:r>
            <a:r>
              <a:rPr lang="pt-BR" sz="2800" dirty="0" smtClean="0"/>
              <a:t>”</a:t>
            </a:r>
          </a:p>
          <a:p>
            <a:r>
              <a:rPr lang="pt-BR" sz="2800" dirty="0" smtClean="0"/>
              <a:t>Reconhecer </a:t>
            </a:r>
            <a:r>
              <a:rPr lang="pt-BR" sz="2800" dirty="0"/>
              <a:t>a dignidade do paciente e considerá-lo em sua </a:t>
            </a:r>
            <a:r>
              <a:rPr lang="pt-BR" sz="2800" dirty="0" smtClean="0"/>
              <a:t>totalidade.</a:t>
            </a:r>
          </a:p>
          <a:p>
            <a:r>
              <a:rPr lang="pt-BR" sz="2800" dirty="0" smtClean="0"/>
              <a:t>Desejar </a:t>
            </a:r>
            <a:r>
              <a:rPr lang="pt-BR" sz="2800" dirty="0"/>
              <a:t>o melhor para o seu paciente, para restabelecer sua saúde, para prevenir um agravo, ou para promover sua saúde.</a:t>
            </a:r>
          </a:p>
        </p:txBody>
      </p:sp>
    </p:spTree>
    <p:extLst>
      <p:ext uri="{BB962C8B-B14F-4D97-AF65-F5344CB8AC3E}">
        <p14:creationId xmlns:p14="http://schemas.microsoft.com/office/powerpoint/2010/main" val="2518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“Ferramenta</a:t>
            </a:r>
            <a:r>
              <a:rPr lang="pt-BR" sz="2800" dirty="0"/>
              <a:t>” para o enfrentamento de questões </a:t>
            </a:r>
            <a:r>
              <a:rPr lang="pt-BR" sz="2800" dirty="0" smtClean="0"/>
              <a:t>éticas.</a:t>
            </a:r>
          </a:p>
          <a:p>
            <a:r>
              <a:rPr lang="pt-BR" sz="2800" dirty="0" smtClean="0"/>
              <a:t>As </a:t>
            </a:r>
            <a:r>
              <a:rPr lang="pt-BR" sz="2800" dirty="0"/>
              <a:t>pessoas têm “liberdade de decisão” sobre sua </a:t>
            </a:r>
            <a:r>
              <a:rPr lang="pt-BR" sz="2800" dirty="0" smtClean="0"/>
              <a:t>vida.</a:t>
            </a:r>
          </a:p>
          <a:p>
            <a:r>
              <a:rPr lang="pt-BR" sz="2800" b="1" dirty="0" smtClean="0"/>
              <a:t>Capacidade </a:t>
            </a:r>
            <a:r>
              <a:rPr lang="pt-BR" sz="2800" b="1" dirty="0"/>
              <a:t>de autodeterminação</a:t>
            </a:r>
            <a:r>
              <a:rPr lang="pt-BR" sz="2800" dirty="0"/>
              <a:t> de uma pessoa, ou seja, o quanto ela pode gerenciar sua própria vontade, livre da influência de outras </a:t>
            </a:r>
            <a:r>
              <a:rPr lang="pt-BR" sz="2800" dirty="0" smtClean="0"/>
              <a:t>pessoas.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Código de defesa do consumidor.</a:t>
            </a:r>
          </a:p>
          <a:p>
            <a:r>
              <a:rPr lang="pt-BR" sz="2800" dirty="0" smtClean="0"/>
              <a:t>Liberdade e informação.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042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388" y="2456597"/>
            <a:ext cx="10836321" cy="3419271"/>
          </a:xfrm>
        </p:spPr>
        <p:txBody>
          <a:bodyPr>
            <a:noAutofit/>
          </a:bodyPr>
          <a:lstStyle/>
          <a:p>
            <a:r>
              <a:rPr lang="pt-BR" sz="2800" dirty="0" smtClean="0"/>
              <a:t>Igualdade </a:t>
            </a:r>
            <a:r>
              <a:rPr lang="pt-BR" sz="2800" dirty="0"/>
              <a:t>de tratamento e </a:t>
            </a:r>
            <a:r>
              <a:rPr lang="pt-BR" sz="2800" dirty="0" smtClean="0"/>
              <a:t>a </a:t>
            </a:r>
            <a:r>
              <a:rPr lang="pt-BR" sz="2800" dirty="0"/>
              <a:t>justa distribuição das verbas do Estado para a saúde, a pesquisa </a:t>
            </a:r>
            <a:r>
              <a:rPr lang="pt-BR" sz="2800" dirty="0" smtClean="0"/>
              <a:t>etc.</a:t>
            </a:r>
          </a:p>
          <a:p>
            <a:r>
              <a:rPr lang="pt-BR" sz="2800" dirty="0" smtClean="0"/>
              <a:t>Equidade: dar </a:t>
            </a:r>
            <a:r>
              <a:rPr lang="pt-BR" sz="2800" dirty="0"/>
              <a:t>a cada pessoa o que lhe é devido segundo suas </a:t>
            </a:r>
            <a:r>
              <a:rPr lang="pt-BR" sz="2800" dirty="0" smtClean="0"/>
              <a:t>necessidades.</a:t>
            </a:r>
          </a:p>
          <a:p>
            <a:r>
              <a:rPr lang="pt-BR" sz="2800" dirty="0" smtClean="0"/>
              <a:t>Objeção </a:t>
            </a:r>
            <a:r>
              <a:rPr lang="pt-BR" sz="2800" dirty="0"/>
              <a:t>de </a:t>
            </a:r>
            <a:r>
              <a:rPr lang="pt-BR" sz="2800" dirty="0" smtClean="0"/>
              <a:t>consciência</a:t>
            </a:r>
            <a:r>
              <a:rPr lang="pt-BR" sz="2800" dirty="0"/>
              <a:t>: direito de um profissional de se recusar a realizar um procedimento, aceito pelo paciente ou mesmo legalizado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Processo </a:t>
            </a:r>
            <a:r>
              <a:rPr lang="pt-BR" sz="2800" dirty="0"/>
              <a:t>de decisão: </a:t>
            </a:r>
            <a:r>
              <a:rPr lang="pt-BR" sz="2800" dirty="0" smtClean="0"/>
              <a:t>reconhecimento </a:t>
            </a:r>
            <a:r>
              <a:rPr lang="pt-BR" sz="2800" dirty="0"/>
              <a:t>do valor da pessoa </a:t>
            </a:r>
            <a:r>
              <a:rPr lang="pt-BR" sz="2800" b="1" dirty="0"/>
              <a:t>&gt;</a:t>
            </a:r>
            <a:r>
              <a:rPr lang="pt-BR" sz="2800" dirty="0"/>
              <a:t> fazer o bem para aquela pessoa </a:t>
            </a:r>
            <a:r>
              <a:rPr lang="pt-BR" sz="2800" b="1" dirty="0"/>
              <a:t>&gt;</a:t>
            </a:r>
            <a:r>
              <a:rPr lang="pt-BR" sz="2800" dirty="0"/>
              <a:t> respeitar suas </a:t>
            </a:r>
            <a:r>
              <a:rPr lang="pt-BR" sz="2800" dirty="0" smtClean="0"/>
              <a:t>escolhas </a:t>
            </a:r>
            <a:r>
              <a:rPr lang="pt-BR" sz="2800" b="1" dirty="0" smtClean="0"/>
              <a:t>&gt;</a:t>
            </a:r>
            <a:r>
              <a:rPr lang="pt-BR" sz="2800" dirty="0" smtClean="0"/>
              <a:t> ser justos.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125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Conflitos entre princípios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8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/>
              <a:t>E</a:t>
            </a:r>
            <a:r>
              <a:rPr lang="pt-BR" sz="2800" dirty="0" smtClean="0"/>
              <a:t>nfermeiros sabem que precisam </a:t>
            </a:r>
            <a:r>
              <a:rPr lang="pt-BR" sz="2800" dirty="0"/>
              <a:t>mudar o decúbito de pessoas </a:t>
            </a:r>
            <a:r>
              <a:rPr lang="pt-BR" sz="2800" dirty="0" smtClean="0"/>
              <a:t>acamadas pelo </a:t>
            </a:r>
            <a:r>
              <a:rPr lang="pt-BR" sz="2800" dirty="0"/>
              <a:t>menos a cada duas horas, para evitar </a:t>
            </a:r>
            <a:r>
              <a:rPr lang="pt-BR" sz="2800" dirty="0" smtClean="0"/>
              <a:t>lesões por pressão </a:t>
            </a:r>
            <a:r>
              <a:rPr lang="pt-BR" sz="2800" dirty="0"/>
              <a:t>– o princípio que rege este tipo de </a:t>
            </a:r>
            <a:r>
              <a:rPr lang="pt-BR" sz="2800" dirty="0" smtClean="0"/>
              <a:t>conduta profissional </a:t>
            </a:r>
            <a:r>
              <a:rPr lang="pt-BR" sz="2800" dirty="0"/>
              <a:t>é o de </a:t>
            </a:r>
            <a:r>
              <a:rPr lang="pt-BR" sz="2800" b="1" dirty="0"/>
              <a:t>beneficência</a:t>
            </a:r>
            <a:r>
              <a:rPr lang="pt-BR" sz="2800" dirty="0"/>
              <a:t>. No entanto, em </a:t>
            </a:r>
            <a:r>
              <a:rPr lang="pt-BR" sz="2800" dirty="0" smtClean="0"/>
              <a:t>uma pessoa </a:t>
            </a:r>
            <a:r>
              <a:rPr lang="pt-BR" sz="2800" dirty="0"/>
              <a:t>com dificuldade de obter uma boa </a:t>
            </a:r>
            <a:r>
              <a:rPr lang="pt-BR" sz="2800" dirty="0" smtClean="0"/>
              <a:t>saturação de oxigênio, </a:t>
            </a:r>
            <a:r>
              <a:rPr lang="pt-BR" sz="2800" dirty="0"/>
              <a:t>a mudança de decúbito </a:t>
            </a:r>
            <a:r>
              <a:rPr lang="pt-BR" sz="2800" dirty="0" smtClean="0"/>
              <a:t>pode ser </a:t>
            </a:r>
            <a:r>
              <a:rPr lang="pt-BR" sz="2800" dirty="0"/>
              <a:t>ainda pior se a saturação cair para níveis </a:t>
            </a:r>
            <a:r>
              <a:rPr lang="pt-BR" sz="2800" dirty="0" smtClean="0"/>
              <a:t>críticos. Nesta </a:t>
            </a:r>
            <a:r>
              <a:rPr lang="pt-BR" sz="2800" dirty="0"/>
              <a:t>circunstância o princípio de </a:t>
            </a:r>
            <a:r>
              <a:rPr lang="pt-BR" sz="2800" b="1" dirty="0"/>
              <a:t>não </a:t>
            </a:r>
            <a:r>
              <a:rPr lang="pt-BR" sz="2800" b="1" dirty="0" smtClean="0"/>
              <a:t>maleficência</a:t>
            </a:r>
            <a:r>
              <a:rPr lang="pt-BR" sz="2800" dirty="0" smtClean="0"/>
              <a:t> ganharia </a:t>
            </a:r>
            <a:r>
              <a:rPr lang="pt-BR" sz="2800" dirty="0"/>
              <a:t>precedência sobre o de beneficência.</a:t>
            </a:r>
          </a:p>
        </p:txBody>
      </p:sp>
    </p:spTree>
    <p:extLst>
      <p:ext uri="{BB962C8B-B14F-4D97-AF65-F5344CB8AC3E}">
        <p14:creationId xmlns:p14="http://schemas.microsoft.com/office/powerpoint/2010/main" val="27756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Dilemas </a:t>
            </a:r>
            <a:r>
              <a:rPr lang="pt-BR" dirty="0" err="1" smtClean="0"/>
              <a:t>Bioéticos</a:t>
            </a:r>
            <a:r>
              <a:rPr lang="pt-BR" dirty="0" smtClean="0"/>
              <a:t> na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9725"/>
          </a:xfrm>
        </p:spPr>
        <p:txBody>
          <a:bodyPr>
            <a:normAutofit lnSpcReduction="10000"/>
          </a:bodyPr>
          <a:lstStyle/>
          <a:p>
            <a:r>
              <a:rPr lang="pt-BR" sz="3200" dirty="0" smtClean="0"/>
              <a:t>Postura </a:t>
            </a:r>
            <a:r>
              <a:rPr lang="pt-BR" sz="3200" dirty="0"/>
              <a:t>profissional nas relações com o paciente, a família e a equipe de saúde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78675" y="3766782"/>
            <a:ext cx="921792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Como estabelecer um laço forte com alguém, sobretudo com um paciente, sua família ou com os membros de uma equipe com a qual se trabalha?</a:t>
            </a:r>
          </a:p>
        </p:txBody>
      </p:sp>
    </p:spTree>
    <p:extLst>
      <p:ext uri="{BB962C8B-B14F-4D97-AF65-F5344CB8AC3E}">
        <p14:creationId xmlns:p14="http://schemas.microsoft.com/office/powerpoint/2010/main" val="34257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Dilemas </a:t>
            </a:r>
            <a:r>
              <a:rPr lang="pt-BR" dirty="0" err="1" smtClean="0"/>
              <a:t>Bioéticos</a:t>
            </a:r>
            <a:r>
              <a:rPr lang="pt-BR" dirty="0" smtClean="0"/>
              <a:t> na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97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Humanizar e acolher.</a:t>
            </a:r>
          </a:p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8174" y="3084392"/>
            <a:ext cx="1023582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 Política Nacional de Humanização pretende valorizar as dimensões subjetivas e sociais das práticas de atenção e gestão em todas as instâncias do SUS, estabelecendo um novo modelo de atenção: o modelo do cuidado. </a:t>
            </a:r>
            <a:r>
              <a:rPr lang="pt-BR" sz="2800" dirty="0" smtClean="0"/>
              <a:t>Nesse </a:t>
            </a:r>
            <a:r>
              <a:rPr lang="pt-BR" sz="2800" dirty="0"/>
              <a:t>modelo, a escolha da tecnologia a ser aplicada – leve (que incorpora o vínculo e o acolhimento) e/ou dura (que é composta pelos equipamentos) – deve ser consequência do cuidado e da atenção devidos ao paciente.</a:t>
            </a:r>
          </a:p>
        </p:txBody>
      </p:sp>
    </p:spTree>
    <p:extLst>
      <p:ext uri="{BB962C8B-B14F-4D97-AF65-F5344CB8AC3E}">
        <p14:creationId xmlns:p14="http://schemas.microsoft.com/office/powerpoint/2010/main" val="8992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sobre o vídeo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Há desvio ético na ocorrência de eventos adversos?</a:t>
            </a:r>
          </a:p>
          <a:p>
            <a:endParaRPr lang="pt-BR" sz="3200" dirty="0"/>
          </a:p>
          <a:p>
            <a:r>
              <a:rPr lang="pt-BR" sz="3200" dirty="0" smtClean="0"/>
              <a:t>Qual a responsabilidade da gestão nesse processo?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176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Dilemas </a:t>
            </a:r>
            <a:r>
              <a:rPr lang="pt-BR" dirty="0" err="1" smtClean="0"/>
              <a:t>Bioéticos</a:t>
            </a:r>
            <a:r>
              <a:rPr lang="pt-BR" dirty="0" smtClean="0"/>
              <a:t> na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97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 esclarecimento</a:t>
            </a:r>
          </a:p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8675" y="3766782"/>
            <a:ext cx="921792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“O senhor é diabético?” ( ) Sim ( ) Não</a:t>
            </a:r>
          </a:p>
        </p:txBody>
      </p:sp>
    </p:spTree>
    <p:extLst>
      <p:ext uri="{BB962C8B-B14F-4D97-AF65-F5344CB8AC3E}">
        <p14:creationId xmlns:p14="http://schemas.microsoft.com/office/powerpoint/2010/main" val="1156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Dilemas </a:t>
            </a:r>
            <a:r>
              <a:rPr lang="pt-BR" dirty="0" err="1" smtClean="0"/>
              <a:t>Bioéticos</a:t>
            </a:r>
            <a:r>
              <a:rPr lang="pt-BR" dirty="0" smtClean="0"/>
              <a:t> na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97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 privacidade e o sigilo</a:t>
            </a:r>
          </a:p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8675" y="3425588"/>
            <a:ext cx="9217922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Com a maior consciência dos direitos que o público em geral e os pacientes em particular vêm adquirindo, os profissionais de saúde devem estar cada vez mais atentos para não ser surpreendidos com denúncias feitas por pacientes ou familiares quanto ao seu comportamento.</a:t>
            </a:r>
          </a:p>
        </p:txBody>
      </p:sp>
    </p:spTree>
    <p:extLst>
      <p:ext uri="{BB962C8B-B14F-4D97-AF65-F5344CB8AC3E}">
        <p14:creationId xmlns:p14="http://schemas.microsoft.com/office/powerpoint/2010/main" val="22367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Dilemas </a:t>
            </a:r>
            <a:r>
              <a:rPr lang="pt-BR" dirty="0" err="1" smtClean="0"/>
              <a:t>Bioéticos</a:t>
            </a:r>
            <a:r>
              <a:rPr lang="pt-BR" dirty="0" smtClean="0"/>
              <a:t> na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597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 importância do prontuário</a:t>
            </a:r>
          </a:p>
          <a:p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78675" y="3425588"/>
            <a:ext cx="9217922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 preciso documentar todos os aspectos no que tange aos cuidados dispensados ao paciente, sendo fundamental preencher e armazenar o prontuário de forma adequada. Salienta-se que esse documento, apesar de estar sob a guarda do profissional, ou do serviço, pertence ao paciente</a:t>
            </a:r>
          </a:p>
        </p:txBody>
      </p:sp>
    </p:spTree>
    <p:extLst>
      <p:ext uri="{BB962C8B-B14F-4D97-AF65-F5344CB8AC3E}">
        <p14:creationId xmlns:p14="http://schemas.microsoft.com/office/powerpoint/2010/main" val="26912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Ética, Cidadania e Constituição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3242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Constituição Federal de 1988: “constituição cidadã”</a:t>
            </a:r>
          </a:p>
          <a:p>
            <a:pPr algn="just"/>
            <a:r>
              <a:rPr lang="pt-BR" sz="2800" dirty="0" smtClean="0"/>
              <a:t>Conjunto de preocupações éticas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821373" y="3589363"/>
            <a:ext cx="7615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“Nós, representantes do povo brasileiro, reunidos em </a:t>
            </a:r>
            <a:r>
              <a:rPr lang="pt-BR" sz="2000" dirty="0" err="1"/>
              <a:t>Assembléia</a:t>
            </a:r>
            <a:r>
              <a:rPr lang="pt-BR" sz="2000" dirty="0"/>
              <a:t> Nacional Constituinte para instituir um Estado Democrático, destinado a assegurar o exercício dos direitos sociais e individuais, a liberdade, a segurança, o bem-estar, o desenvolvimento, a igualdade e a justiça como valores supremos de uma sociedade fraterna, pluralista e sem preconceitos, fundada na harmonia social e comprometida, na ordem interna e internacional, com a solução pacífica das controvérsias, promulgamos, sob a proteção de Deus, a seguinte Constituição da República Federativa do Brasil</a:t>
            </a:r>
            <a:r>
              <a:rPr lang="pt-BR" sz="2000" dirty="0" smtClean="0"/>
              <a:t>.”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105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Direito à Saúde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3126474" cy="331893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Deve estar pautado na jurisprudência</a:t>
            </a:r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448" y="2430462"/>
            <a:ext cx="6372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 na Saúde Pública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/>
              <a:t> “Saúde pública é o </a:t>
            </a:r>
            <a:r>
              <a:rPr lang="pt-BR" sz="3200" dirty="0">
                <a:solidFill>
                  <a:srgbClr val="FF0000"/>
                </a:solidFill>
              </a:rPr>
              <a:t>esforço organizado da sociedade</a:t>
            </a:r>
            <a:r>
              <a:rPr lang="pt-BR" sz="3200" dirty="0"/>
              <a:t>, principalmente através de suas instituições de caráter público, para </a:t>
            </a:r>
            <a:r>
              <a:rPr lang="pt-BR" sz="3200" dirty="0">
                <a:solidFill>
                  <a:srgbClr val="FF0000"/>
                </a:solidFill>
              </a:rPr>
              <a:t>melhorar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FF0000"/>
                </a:solidFill>
              </a:rPr>
              <a:t>promover</a:t>
            </a:r>
            <a:r>
              <a:rPr lang="pt-BR" sz="3200" dirty="0"/>
              <a:t>, </a:t>
            </a:r>
            <a:r>
              <a:rPr lang="pt-BR" sz="3200" dirty="0">
                <a:solidFill>
                  <a:srgbClr val="FF0000"/>
                </a:solidFill>
              </a:rPr>
              <a:t>proteger</a:t>
            </a:r>
            <a:r>
              <a:rPr lang="pt-BR" sz="3200" dirty="0"/>
              <a:t> e </a:t>
            </a:r>
            <a:r>
              <a:rPr lang="pt-BR" sz="3200" dirty="0">
                <a:solidFill>
                  <a:srgbClr val="FF0000"/>
                </a:solidFill>
              </a:rPr>
              <a:t>restaurar</a:t>
            </a:r>
            <a:r>
              <a:rPr lang="pt-BR" sz="3200" dirty="0"/>
              <a:t> a saúde das populações por meio de atuações de alcance </a:t>
            </a:r>
            <a:r>
              <a:rPr lang="pt-BR" sz="3600" b="1" dirty="0">
                <a:solidFill>
                  <a:srgbClr val="FF0000"/>
                </a:solidFill>
              </a:rPr>
              <a:t>coletivo</a:t>
            </a:r>
            <a:r>
              <a:rPr lang="pt-BR" sz="3200" dirty="0"/>
              <a:t>”.</a:t>
            </a:r>
          </a:p>
          <a:p>
            <a:pPr marL="0" indent="0" algn="r">
              <a:buNone/>
            </a:pPr>
            <a:r>
              <a:rPr lang="pt-BR" sz="2000" dirty="0" smtClean="0"/>
              <a:t>(OPAS, </a:t>
            </a:r>
            <a:r>
              <a:rPr lang="pt-BR" sz="2000" dirty="0"/>
              <a:t>2002)</a:t>
            </a:r>
          </a:p>
        </p:txBody>
      </p:sp>
    </p:spTree>
    <p:extLst>
      <p:ext uri="{BB962C8B-B14F-4D97-AF65-F5344CB8AC3E}">
        <p14:creationId xmlns:p14="http://schemas.microsoft.com/office/powerpoint/2010/main" val="2040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Missão da Saúde Pública</a:t>
            </a:r>
            <a:endParaRPr lang="pt-BR" dirty="0"/>
          </a:p>
        </p:txBody>
      </p:sp>
      <p:sp>
        <p:nvSpPr>
          <p:cNvPr id="6" name="Espaço Reservado para Texto 2"/>
          <p:cNvSpPr txBox="1">
            <a:spLocks noGrp="1"/>
          </p:cNvSpPr>
          <p:nvPr>
            <p:ph idx="1"/>
          </p:nvPr>
        </p:nvSpPr>
        <p:spPr/>
        <p:txBody>
          <a:bodyPr wrap="square">
            <a:noAutofit/>
          </a:bodyPr>
          <a:lstStyle/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pt-BR" sz="2800" b="1" dirty="0">
                <a:effectLst>
                  <a:outerShdw dist="17961" dir="2700000">
                    <a:scrgbClr r="0" g="0" b="0"/>
                  </a:outerShdw>
                </a:effectLst>
              </a:rPr>
              <a:t>Proporcionar um </a:t>
            </a:r>
            <a:r>
              <a:rPr lang="pt-BR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ótimo nível de saúde às pessoas e à população</a:t>
            </a:r>
          </a:p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pt-BR" sz="2800" b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pt-BR" sz="2800" b="1" dirty="0">
                <a:effectLst>
                  <a:outerShdw dist="17961" dir="2700000">
                    <a:scrgbClr r="0" g="0" b="0"/>
                  </a:outerShdw>
                </a:effectLst>
              </a:rPr>
              <a:t>Distribuir, de </a:t>
            </a:r>
            <a:r>
              <a:rPr lang="pt-BR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forma</a:t>
            </a:r>
            <a:r>
              <a:rPr lang="pt-BR" sz="2800" b="1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equitativa</a:t>
            </a:r>
            <a:r>
              <a:rPr lang="pt-BR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</a:t>
            </a:r>
            <a:r>
              <a:rPr lang="pt-BR" sz="2800" b="1" dirty="0">
                <a:effectLst>
                  <a:outerShdw dist="17961" dir="2700000">
                    <a:scrgbClr r="0" g="0" b="0"/>
                  </a:outerShdw>
                </a:effectLst>
              </a:rPr>
              <a:t> o nível de saúde</a:t>
            </a:r>
          </a:p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pt-BR" sz="2800" b="1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pt-BR" sz="2800" b="1" dirty="0">
                <a:effectLst>
                  <a:outerShdw dist="17961" dir="2700000">
                    <a:scrgbClr r="0" g="0" b="0"/>
                  </a:outerShdw>
                </a:effectLst>
              </a:rPr>
              <a:t>Proteger as pessoas dos </a:t>
            </a:r>
            <a:r>
              <a:rPr lang="pt-BR" sz="2800" b="1" dirty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riscos de adoecer</a:t>
            </a:r>
          </a:p>
          <a:p>
            <a:pPr marL="342720" lvl="0" indent="-342720" algn="just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pt-BR" sz="2800" b="1" dirty="0"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3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Valores Éticos e Missão do Hospital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70579"/>
            <a:ext cx="9601196" cy="3318936"/>
          </a:xfrm>
        </p:spPr>
        <p:txBody>
          <a:bodyPr>
            <a:noAutofit/>
          </a:bodyPr>
          <a:lstStyle/>
          <a:p>
            <a:r>
              <a:rPr lang="pt-BR" sz="2800" dirty="0" smtClean="0"/>
              <a:t>Organização prestadora de serviços.</a:t>
            </a:r>
          </a:p>
          <a:p>
            <a:r>
              <a:rPr lang="pt-BR" sz="2800" dirty="0" smtClean="0"/>
              <a:t>Lida com um elemento extremamente valioso: vida humana.</a:t>
            </a:r>
          </a:p>
          <a:p>
            <a:r>
              <a:rPr lang="pt-BR" sz="2800" b="1" dirty="0" smtClean="0"/>
              <a:t>Ética organizacional: </a:t>
            </a:r>
            <a:r>
              <a:rPr lang="pt-BR" sz="2800" dirty="0" smtClean="0"/>
              <a:t> </a:t>
            </a:r>
            <a:r>
              <a:rPr lang="pt-BR" sz="2800" dirty="0"/>
              <a:t>estrutura; </a:t>
            </a:r>
            <a:r>
              <a:rPr lang="pt-BR" sz="2800" dirty="0" smtClean="0"/>
              <a:t> </a:t>
            </a:r>
            <a:r>
              <a:rPr lang="pt-BR" sz="2800" dirty="0"/>
              <a:t>estratégia; </a:t>
            </a:r>
            <a:r>
              <a:rPr lang="pt-BR" sz="2800" dirty="0" smtClean="0"/>
              <a:t> </a:t>
            </a:r>
            <a:r>
              <a:rPr lang="pt-BR" sz="2800" dirty="0"/>
              <a:t>pessoas; </a:t>
            </a:r>
            <a:r>
              <a:rPr lang="pt-BR" sz="2800" dirty="0" smtClean="0"/>
              <a:t> </a:t>
            </a:r>
            <a:r>
              <a:rPr lang="pt-BR" sz="2800" dirty="0"/>
              <a:t>estilo de </a:t>
            </a:r>
            <a:r>
              <a:rPr lang="pt-BR" sz="2800" dirty="0" smtClean="0"/>
              <a:t>direção; sistemas</a:t>
            </a:r>
            <a:r>
              <a:rPr lang="pt-BR" sz="2800" dirty="0"/>
              <a:t>; </a:t>
            </a:r>
            <a:r>
              <a:rPr lang="pt-BR" sz="2800" dirty="0" smtClean="0"/>
              <a:t>procedimentos</a:t>
            </a:r>
            <a:r>
              <a:rPr lang="pt-BR" sz="2800" dirty="0"/>
              <a:t>; </a:t>
            </a:r>
            <a:r>
              <a:rPr lang="pt-BR" sz="2800" dirty="0" smtClean="0"/>
              <a:t>conceitos </a:t>
            </a:r>
            <a:r>
              <a:rPr lang="pt-BR" sz="2800" dirty="0"/>
              <a:t>que guiam as ações; </a:t>
            </a:r>
            <a:r>
              <a:rPr lang="pt-BR" sz="2800" dirty="0" smtClean="0"/>
              <a:t>valores </a:t>
            </a:r>
            <a:r>
              <a:rPr lang="pt-BR" sz="2800" dirty="0"/>
              <a:t>compartilhados na cultura organizacional; </a:t>
            </a:r>
            <a:r>
              <a:rPr lang="pt-BR" sz="2800" dirty="0" smtClean="0"/>
              <a:t>forças </a:t>
            </a:r>
            <a:r>
              <a:rPr lang="pt-BR" sz="2800" dirty="0"/>
              <a:t>e as </a:t>
            </a:r>
            <a:r>
              <a:rPr lang="pt-BR" sz="2800" dirty="0" smtClean="0"/>
              <a:t>habilidades presentes </a:t>
            </a:r>
            <a:r>
              <a:rPr lang="pt-BR" sz="2800" dirty="0"/>
              <a:t>ou esperadas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4638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a) </a:t>
            </a:r>
            <a:r>
              <a:rPr lang="pt-BR" b="1" dirty="0" smtClean="0"/>
              <a:t>enquanto </a:t>
            </a:r>
            <a:r>
              <a:rPr lang="pt-BR" b="1" dirty="0"/>
              <a:t>processo de decisão: </a:t>
            </a:r>
            <a:r>
              <a:rPr lang="pt-BR" dirty="0"/>
              <a:t>decisão ética no </a:t>
            </a:r>
            <a:r>
              <a:rPr lang="pt-BR" dirty="0" smtClean="0"/>
              <a:t>espaço interno </a:t>
            </a:r>
            <a:r>
              <a:rPr lang="pt-BR" dirty="0"/>
              <a:t>da organização;</a:t>
            </a:r>
          </a:p>
          <a:p>
            <a:r>
              <a:rPr lang="pt-BR" dirty="0"/>
              <a:t>b) </a:t>
            </a:r>
            <a:r>
              <a:rPr lang="pt-BR" b="1" dirty="0"/>
              <a:t>enquanto preocupação com as relações externas e </a:t>
            </a:r>
            <a:r>
              <a:rPr lang="pt-BR" b="1" dirty="0" smtClean="0"/>
              <a:t>internas: </a:t>
            </a:r>
            <a:r>
              <a:rPr lang="pt-BR" dirty="0" smtClean="0"/>
              <a:t>preocupação </a:t>
            </a:r>
            <a:r>
              <a:rPr lang="pt-BR" dirty="0"/>
              <a:t>ética com os clientes e com o Poder Público;</a:t>
            </a:r>
          </a:p>
          <a:p>
            <a:r>
              <a:rPr lang="pt-BR" dirty="0"/>
              <a:t>c) </a:t>
            </a:r>
            <a:r>
              <a:rPr lang="pt-BR" b="1" dirty="0"/>
              <a:t>enquanto ramo da ética: </a:t>
            </a:r>
            <a:r>
              <a:rPr lang="pt-BR" dirty="0"/>
              <a:t>princípios éticos aplicados </a:t>
            </a:r>
            <a:r>
              <a:rPr lang="pt-BR" dirty="0" smtClean="0"/>
              <a:t>aos negócios</a:t>
            </a:r>
            <a:r>
              <a:rPr lang="pt-BR" dirty="0"/>
              <a:t>;</a:t>
            </a:r>
          </a:p>
          <a:p>
            <a:r>
              <a:rPr lang="pt-BR" dirty="0"/>
              <a:t>d) </a:t>
            </a:r>
            <a:r>
              <a:rPr lang="pt-BR" b="1" dirty="0"/>
              <a:t>enquanto parte da ética: </a:t>
            </a:r>
            <a:r>
              <a:rPr lang="pt-BR" dirty="0"/>
              <a:t>marca os valores da organização </a:t>
            </a:r>
            <a:r>
              <a:rPr lang="pt-BR" dirty="0" smtClean="0"/>
              <a:t>e padroniza </a:t>
            </a:r>
            <a:r>
              <a:rPr lang="pt-BR" dirty="0"/>
              <a:t>as condutas, a ponto da ética ser a .marca </a:t>
            </a:r>
            <a:r>
              <a:rPr lang="pt-BR" dirty="0" smtClean="0"/>
              <a:t>registrada da</a:t>
            </a:r>
            <a:r>
              <a:rPr lang="pt-BR" dirty="0"/>
              <a:t> </a:t>
            </a:r>
            <a:r>
              <a:rPr lang="pt-BR" dirty="0" smtClean="0"/>
              <a:t>instituição;</a:t>
            </a:r>
          </a:p>
          <a:p>
            <a:pPr marL="0" indent="0" algn="r">
              <a:buNone/>
            </a:pPr>
            <a:r>
              <a:rPr lang="pt-BR" sz="1400" dirty="0" smtClean="0"/>
              <a:t>(ANUNCIAÇÃO, ZOBOLI, 2008)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81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7696"/>
            <a:ext cx="12192000" cy="60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8233" y="2556932"/>
            <a:ext cx="7478973" cy="33189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3200" i="1" dirty="0"/>
              <a:t>A </a:t>
            </a:r>
            <a:r>
              <a:rPr lang="pt-BR" sz="3200" b="1" i="1" dirty="0"/>
              <a:t>tolerância</a:t>
            </a:r>
            <a:r>
              <a:rPr lang="pt-BR" sz="3200" i="1" dirty="0"/>
              <a:t> é a </a:t>
            </a:r>
            <a:r>
              <a:rPr lang="pt-BR" sz="3200" i="1" dirty="0" smtClean="0"/>
              <a:t>consequência </a:t>
            </a:r>
            <a:r>
              <a:rPr lang="pt-BR" sz="3200" i="1" dirty="0"/>
              <a:t>necessária do </a:t>
            </a:r>
            <a:r>
              <a:rPr lang="pt-BR" sz="3200" i="1" dirty="0" smtClean="0"/>
              <a:t>reconhecimento de </a:t>
            </a:r>
            <a:r>
              <a:rPr lang="pt-BR" sz="3200" i="1" dirty="0"/>
              <a:t>que somos </a:t>
            </a:r>
            <a:r>
              <a:rPr lang="pt-BR" sz="3200" b="1" i="1" dirty="0"/>
              <a:t>falíveis</a:t>
            </a:r>
            <a:r>
              <a:rPr lang="pt-BR" sz="3200" i="1" dirty="0"/>
              <a:t>; errar é </a:t>
            </a:r>
            <a:r>
              <a:rPr lang="pt-BR" sz="3200" b="1" i="1" dirty="0"/>
              <a:t>humano</a:t>
            </a:r>
            <a:r>
              <a:rPr lang="pt-BR" sz="3200" i="1" dirty="0"/>
              <a:t>, e todos </a:t>
            </a:r>
            <a:r>
              <a:rPr lang="pt-BR" sz="3200" i="1" dirty="0" smtClean="0"/>
              <a:t>nós cometemos </a:t>
            </a:r>
            <a:r>
              <a:rPr lang="pt-BR" sz="3200" i="1" dirty="0"/>
              <a:t>erros permanentemente. Então, perdoemo-nos </a:t>
            </a:r>
            <a:r>
              <a:rPr lang="pt-BR" sz="3200" i="1" dirty="0" smtClean="0"/>
              <a:t>uns aos </a:t>
            </a:r>
            <a:r>
              <a:rPr lang="pt-BR" sz="3200" i="1" dirty="0"/>
              <a:t>outros as nossas loucuras. Este é o fundamento do </a:t>
            </a:r>
            <a:r>
              <a:rPr lang="pt-BR" sz="3200" i="1" dirty="0" smtClean="0"/>
              <a:t>direito natural </a:t>
            </a:r>
            <a:r>
              <a:rPr lang="pt-BR" sz="3200" i="1" dirty="0"/>
              <a:t>(Voltaire).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881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4400" dirty="0" smtClean="0"/>
          </a:p>
          <a:p>
            <a:pPr marL="0" indent="0" algn="ctr">
              <a:buNone/>
            </a:pPr>
            <a:r>
              <a:rPr lang="pt-BR" sz="4400" dirty="0" smtClean="0"/>
              <a:t>Quais valores éticos assumidos pela gestão  de sua instituição?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709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Comissões de Ética Hospitalar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Explosão do conhecimento/fármacos e técnicas terapêuticas: aumento da responsabilidade dos profissionais.</a:t>
            </a:r>
          </a:p>
          <a:p>
            <a:r>
              <a:rPr lang="pt-BR" dirty="0" smtClean="0"/>
              <a:t>Mudança do modelo de assistência centralizado no médico para uma metodologia de trabalho multidisciplinar.</a:t>
            </a:r>
          </a:p>
          <a:p>
            <a:r>
              <a:rPr lang="pt-BR" dirty="0" smtClean="0"/>
              <a:t>Bioética exige um diálogo multidisciplinar.</a:t>
            </a:r>
          </a:p>
          <a:p>
            <a:r>
              <a:rPr lang="pt-BR" dirty="0" smtClean="0"/>
              <a:t>Comissões de ética representaram </a:t>
            </a:r>
            <a:r>
              <a:rPr lang="pt-BR" dirty="0"/>
              <a:t>o passo decisivo </a:t>
            </a:r>
            <a:r>
              <a:rPr lang="pt-BR" dirty="0" smtClean="0"/>
              <a:t>para </a:t>
            </a:r>
            <a:r>
              <a:rPr lang="pt-BR" dirty="0"/>
              <a:t>passar da pura reflexão ao estabelecimento de normas consensuais de defesa da dignidade e integridade humanas.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54" y="3244388"/>
            <a:ext cx="9473988" cy="172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Artigo 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3582" y="2556932"/>
            <a:ext cx="10345003" cy="3318936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Comissões </a:t>
            </a:r>
            <a:r>
              <a:rPr lang="pt-BR" sz="2800" b="1" dirty="0"/>
              <a:t>de ética para a saúde </a:t>
            </a:r>
            <a:endParaRPr lang="pt-BR" sz="2800" dirty="0"/>
          </a:p>
          <a:p>
            <a:r>
              <a:rPr lang="pt-BR" sz="2800" dirty="0"/>
              <a:t>1 - As comissões de ética para a </a:t>
            </a:r>
            <a:r>
              <a:rPr lang="pt-BR" sz="2800" dirty="0" smtClean="0"/>
              <a:t>saúde - CES</a:t>
            </a:r>
            <a:r>
              <a:rPr lang="pt-BR" sz="2800" dirty="0"/>
              <a:t>, funcionam nas instituições e serviços de saúde públicos e unidades privadas de saúde. </a:t>
            </a:r>
          </a:p>
          <a:p>
            <a:r>
              <a:rPr lang="pt-BR" sz="2800" dirty="0"/>
              <a:t>2 - Às CES cabe zelar pela observância de padrões de ética no exercício das ciências médicas, por forma a proteger e garantir a dignidade e integridade humanas, procedendo à análise e reflexão sobre temas da prática médica que envolvam questões de ética. </a:t>
            </a:r>
          </a:p>
        </p:txBody>
      </p:sp>
    </p:spTree>
    <p:extLst>
      <p:ext uri="{BB962C8B-B14F-4D97-AF65-F5344CB8AC3E}">
        <p14:creationId xmlns:p14="http://schemas.microsoft.com/office/powerpoint/2010/main" val="17721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Artigo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/>
              <a:t>Composição </a:t>
            </a:r>
            <a:endParaRPr lang="pt-BR" dirty="0"/>
          </a:p>
          <a:p>
            <a:r>
              <a:rPr lang="pt-BR" dirty="0"/>
              <a:t>1 - As CES têm uma composição </a:t>
            </a:r>
            <a:r>
              <a:rPr lang="pt-BR" b="1" dirty="0"/>
              <a:t>multidisciplinar</a:t>
            </a:r>
            <a:r>
              <a:rPr lang="pt-BR" dirty="0"/>
              <a:t> e são constituídas por sete membros, designados de entre médicos, enfermeiros, farmacêuticos, juristas, teólogos, psicólogos, sociólogos ou profissionais de outras áreas das ciências sociais e humanas. </a:t>
            </a:r>
          </a:p>
          <a:p>
            <a:r>
              <a:rPr lang="pt-BR" dirty="0"/>
              <a:t>2 - As CES, sempre que considerem necessário, podem solicitar o apoio de outros técnicos ou peritos. </a:t>
            </a:r>
          </a:p>
        </p:txBody>
      </p:sp>
    </p:spTree>
    <p:extLst>
      <p:ext uri="{BB962C8B-B14F-4D97-AF65-F5344CB8AC3E}">
        <p14:creationId xmlns:p14="http://schemas.microsoft.com/office/powerpoint/2010/main" val="42227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Artigo 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 </a:t>
            </a:r>
            <a:r>
              <a:rPr lang="pt-BR" sz="2800" b="1" dirty="0"/>
              <a:t>Constituição </a:t>
            </a:r>
            <a:endParaRPr lang="pt-BR" sz="2800" dirty="0"/>
          </a:p>
          <a:p>
            <a:r>
              <a:rPr lang="pt-BR" sz="2800" dirty="0"/>
              <a:t>1 - Cabe ao </a:t>
            </a:r>
            <a:r>
              <a:rPr lang="pt-BR" sz="2800" dirty="0" smtClean="0"/>
              <a:t>diretor </a:t>
            </a:r>
            <a:r>
              <a:rPr lang="pt-BR" sz="2800" dirty="0"/>
              <a:t>clínico das instituições e serviços de saúde públicos ou unidades privadas de saúde designar os membros da respectiva CES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2 - A constituição das CES está sujeita a homologação pelo respectivo órgão de gestão e pelo conselho geral, quando exista. </a:t>
            </a:r>
          </a:p>
        </p:txBody>
      </p:sp>
    </p:spTree>
    <p:extLst>
      <p:ext uri="{BB962C8B-B14F-4D97-AF65-F5344CB8AC3E}">
        <p14:creationId xmlns:p14="http://schemas.microsoft.com/office/powerpoint/2010/main" val="18687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634065"/>
            <a:ext cx="9586826" cy="3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82" y="982132"/>
            <a:ext cx="8013759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FORTES, P. A. C.; ZOBOLI, E. L. C. P. Bioética e saúde pública. São Paulo: Loyola, </a:t>
            </a:r>
            <a:r>
              <a:rPr lang="pt-BR" dirty="0" smtClean="0"/>
              <a:t>2003</a:t>
            </a:r>
          </a:p>
          <a:p>
            <a:r>
              <a:rPr lang="pt-BR" dirty="0"/>
              <a:t>MICHAELIS. Moderno dicionário da língua portuguesa. São Paulo, SP: Melhoramentos, 1998</a:t>
            </a:r>
            <a:r>
              <a:rPr lang="pt-BR" dirty="0" smtClean="0"/>
              <a:t>.</a:t>
            </a:r>
          </a:p>
          <a:p>
            <a:r>
              <a:rPr lang="en-US" dirty="0"/>
              <a:t>Beecher HK. Ethics and clinical research. New England </a:t>
            </a:r>
            <a:r>
              <a:rPr lang="en-US" dirty="0" smtClean="0"/>
              <a:t>J </a:t>
            </a:r>
            <a:r>
              <a:rPr lang="pt-BR" dirty="0" smtClean="0"/>
              <a:t>Med</a:t>
            </a:r>
            <a:r>
              <a:rPr lang="pt-BR" dirty="0"/>
              <a:t>. 1966; 274(2): 1354-60</a:t>
            </a:r>
            <a:r>
              <a:rPr lang="pt-BR" dirty="0" smtClean="0"/>
              <a:t>.</a:t>
            </a:r>
          </a:p>
          <a:p>
            <a:r>
              <a:rPr lang="pt-BR" dirty="0" smtClean="0"/>
              <a:t>BUB, M.B.C. </a:t>
            </a:r>
            <a:r>
              <a:rPr lang="pt-BR" dirty="0"/>
              <a:t>Ética e prática profissional em saúde. Texto contexto - </a:t>
            </a:r>
            <a:r>
              <a:rPr lang="pt-BR" dirty="0" err="1"/>
              <a:t>enferm</a:t>
            </a:r>
            <a:r>
              <a:rPr lang="pt-BR" dirty="0"/>
              <a:t>.  [Internet]. 2005  Mar [</a:t>
            </a:r>
            <a:r>
              <a:rPr lang="pt-BR" dirty="0" err="1"/>
              <a:t>cited</a:t>
            </a:r>
            <a:r>
              <a:rPr lang="pt-BR" dirty="0"/>
              <a:t>  2018  Mar  </a:t>
            </a:r>
            <a:r>
              <a:rPr lang="pt-BR" dirty="0" smtClean="0"/>
              <a:t>19] </a:t>
            </a:r>
            <a:r>
              <a:rPr lang="pt-BR" dirty="0"/>
              <a:t>;  14( 1 ): 65-74. 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Ética e 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A </a:t>
            </a:r>
            <a:r>
              <a:rPr lang="pt-BR" sz="2800" dirty="0" smtClean="0"/>
              <a:t>Ética </a:t>
            </a:r>
            <a:r>
              <a:rPr lang="pt-BR" sz="2800" dirty="0"/>
              <a:t>tem como objetivo facilitar o enfrentamento de questões </a:t>
            </a:r>
            <a:r>
              <a:rPr lang="pt-BR" sz="2800" dirty="0" smtClean="0"/>
              <a:t>éticas/bioéticas </a:t>
            </a:r>
            <a:r>
              <a:rPr lang="pt-BR" sz="2800" dirty="0"/>
              <a:t>que surgirão na vida </a:t>
            </a:r>
            <a:r>
              <a:rPr lang="pt-BR" sz="2800" dirty="0" smtClean="0"/>
              <a:t>profissional.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Sem esses conceitos básicos, dificilmente alguém consegue enfrentar um dilema, um conflito, e se posicionar diante dele de maneira ética</a:t>
            </a:r>
          </a:p>
        </p:txBody>
      </p:sp>
    </p:spTree>
    <p:extLst>
      <p:ext uri="{BB962C8B-B14F-4D97-AF65-F5344CB8AC3E}">
        <p14:creationId xmlns:p14="http://schemas.microsoft.com/office/powerpoint/2010/main" val="442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refletir...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“Será que minha conduta profissional está fundamentada em princípios éticos?” </a:t>
            </a:r>
          </a:p>
          <a:p>
            <a:endParaRPr lang="pt-BR" sz="3200" dirty="0" smtClean="0"/>
          </a:p>
          <a:p>
            <a:r>
              <a:rPr lang="pt-BR" sz="3200" dirty="0" smtClean="0"/>
              <a:t>“Estou </a:t>
            </a:r>
            <a:r>
              <a:rPr lang="pt-BR" sz="3200" dirty="0"/>
              <a:t>agindo da maneira mais adequada?”.</a:t>
            </a:r>
          </a:p>
        </p:txBody>
      </p:sp>
      <p:pic>
        <p:nvPicPr>
          <p:cNvPr id="1026" name="Picture 2" descr="Resultado de imagem para pensa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1" y="3291668"/>
            <a:ext cx="2752815" cy="27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651" y="5743976"/>
            <a:ext cx="6995942" cy="5280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 smtClean="0"/>
              <a:t>Fonte: O Globo, 2017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1" y="575724"/>
            <a:ext cx="6995942" cy="51682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6113" y="828713"/>
            <a:ext cx="3696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“A </a:t>
            </a:r>
            <a:r>
              <a:rPr lang="pt-BR" sz="2800" dirty="0"/>
              <a:t>ética e a transparência perpassam questões tão cotidianas do setor como a concessão de atestados médicos e a relação com </a:t>
            </a:r>
            <a:r>
              <a:rPr lang="pt-BR" sz="2800" dirty="0" smtClean="0"/>
              <a:t>fornecedores”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46265" y="4159915"/>
            <a:ext cx="3606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“Em </a:t>
            </a:r>
            <a:r>
              <a:rPr lang="pt-BR" sz="2800" dirty="0"/>
              <a:t>meio a esta rotina, porém, há um fator sem preço: a vida</a:t>
            </a:r>
            <a:r>
              <a:rPr lang="pt-BR" sz="2800" dirty="0" smtClean="0"/>
              <a:t>.”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294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sobre o texto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Nossas instituições trabalham com o conceito de </a:t>
            </a:r>
            <a:r>
              <a:rPr lang="pt-BR" sz="3200" i="1" dirty="0" err="1" smtClean="0"/>
              <a:t>compliance</a:t>
            </a:r>
            <a:r>
              <a:rPr lang="pt-BR" sz="3200" dirty="0" smtClean="0"/>
              <a:t>?</a:t>
            </a:r>
          </a:p>
          <a:p>
            <a:endParaRPr lang="pt-BR" sz="3200" dirty="0"/>
          </a:p>
          <a:p>
            <a:r>
              <a:rPr lang="pt-BR" sz="3200" dirty="0" smtClean="0"/>
              <a:t>Qual o papel da gestão na garantia postura institucional pautada na ética e transparência?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666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" y="746147"/>
            <a:ext cx="5302866" cy="52292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760" y="746148"/>
            <a:ext cx="5331441" cy="5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1501</TotalTime>
  <Words>2381</Words>
  <Application>Microsoft Office PowerPoint</Application>
  <PresentationFormat>Widescreen</PresentationFormat>
  <Paragraphs>188</Paragraphs>
  <Slides>47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Calibri</vt:lpstr>
      <vt:lpstr>Garamond</vt:lpstr>
      <vt:lpstr>Wingdings</vt:lpstr>
      <vt:lpstr>Orgânico</vt:lpstr>
      <vt:lpstr>Ética em Saúde</vt:lpstr>
      <vt:lpstr>Vídeo</vt:lpstr>
      <vt:lpstr>Reflexão sobre o vídeo</vt:lpstr>
      <vt:lpstr>Apresentação do PowerPoint</vt:lpstr>
      <vt:lpstr>Ética e a Saúde</vt:lpstr>
      <vt:lpstr>Para refletir...</vt:lpstr>
      <vt:lpstr>Apresentação do PowerPoint</vt:lpstr>
      <vt:lpstr>Reflexão sobre o texto </vt:lpstr>
      <vt:lpstr>Apresentação do PowerPoint</vt:lpstr>
      <vt:lpstr>ÉTICA</vt:lpstr>
      <vt:lpstr>Aplicação da Ética</vt:lpstr>
      <vt:lpstr>BIOÉTICA</vt:lpstr>
      <vt:lpstr>Implicações para Prática</vt:lpstr>
      <vt:lpstr>Contexto histórico e relações assistenciais</vt:lpstr>
      <vt:lpstr>Contexto histórico e relações assistenciais</vt:lpstr>
      <vt:lpstr>Contexto histórico e relações assistenciais </vt:lpstr>
      <vt:lpstr>Desafios atuais</vt:lpstr>
      <vt:lpstr>Fundamento Ético</vt:lpstr>
      <vt:lpstr>Ética X Moralidade</vt:lpstr>
      <vt:lpstr>The Elements of Moral Philosophy (RACHELS, 1999) </vt:lpstr>
      <vt:lpstr>Moralidade</vt:lpstr>
      <vt:lpstr>Das barbáries na pesquisa ao nascimento da Bioética</vt:lpstr>
      <vt:lpstr>Princípios da Bioética</vt:lpstr>
      <vt:lpstr>Beneficência</vt:lpstr>
      <vt:lpstr>Autonomia</vt:lpstr>
      <vt:lpstr>Justiça</vt:lpstr>
      <vt:lpstr>Conflitos entre princípios</vt:lpstr>
      <vt:lpstr>Dilemas Bioéticos na Saúde</vt:lpstr>
      <vt:lpstr>Dilemas Bioéticos na Saúde</vt:lpstr>
      <vt:lpstr>Dilemas Bioéticos na Saúde</vt:lpstr>
      <vt:lpstr>Dilemas Bioéticos na Saúde</vt:lpstr>
      <vt:lpstr>Dilemas Bioéticos na Saúde</vt:lpstr>
      <vt:lpstr>Ética, Cidadania e Constituição</vt:lpstr>
      <vt:lpstr>O Direito à Saúde no Brasil</vt:lpstr>
      <vt:lpstr>Ética na Saúde Pública</vt:lpstr>
      <vt:lpstr>Missão da Saúde Pública</vt:lpstr>
      <vt:lpstr>Valores Éticos e Missão do Hospital</vt:lpstr>
      <vt:lpstr>Ética Institucional</vt:lpstr>
      <vt:lpstr>Apresentação do PowerPoint</vt:lpstr>
      <vt:lpstr>Reflexão...</vt:lpstr>
      <vt:lpstr>Comissões de Ética Hospitalar</vt:lpstr>
      <vt:lpstr>Artigo 1</vt:lpstr>
      <vt:lpstr>Artigo 2</vt:lpstr>
      <vt:lpstr>Artigo 3</vt:lpstr>
      <vt:lpstr>Apresentação do PowerPoint</vt:lpstr>
      <vt:lpstr>Apresentação do PowerPoint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 em Saúde</dc:title>
  <dc:creator>william</dc:creator>
  <cp:lastModifiedBy>william</cp:lastModifiedBy>
  <cp:revision>56</cp:revision>
  <dcterms:created xsi:type="dcterms:W3CDTF">2018-03-23T00:42:22Z</dcterms:created>
  <dcterms:modified xsi:type="dcterms:W3CDTF">2018-04-02T13:38:07Z</dcterms:modified>
</cp:coreProperties>
</file>